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6" r:id="rId3"/>
    <p:sldId id="269" r:id="rId4"/>
    <p:sldId id="267" r:id="rId5"/>
    <p:sldId id="261" r:id="rId6"/>
    <p:sldId id="268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E87656-E2CF-4C0B-A52A-FF2D381B21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97F96-3AB6-4250-8802-A3B90629D1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AD9C1-630B-40F4-B0C1-062B6BE767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2EAD-8030-4725-935F-DE5CD3520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749A7-83FB-4DF1-91B3-F08BC62F88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3EA97-EF16-4FD9-8F52-EC99BD71B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57EE7-6265-4B64-B85A-D583871D96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9F2B082-C577-4740-BF2D-5203AAE4A5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FD5577D8-504F-489D-9990-95611D5AC2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D0D8-9D3B-4F64-BC97-2F9B22C789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96FED-B20E-4D30-982C-34D416A080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EF17C-B1AE-4014-9730-C5BCC64CBD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37DA31-18D8-4E1E-9ABC-7E8BBFBC81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k25.ru/upload_files/news/12187_1.jpg"/>
          <p:cNvPicPr>
            <a:picLocks noChangeAspect="1" noChangeArrowheads="1"/>
          </p:cNvPicPr>
          <p:nvPr/>
        </p:nvPicPr>
        <p:blipFill>
          <a:blip r:embed="rId2" cstate="print"/>
          <a:srcRect t="-2493" b="22662"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836712"/>
            <a:ext cx="3057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348880"/>
            <a:ext cx="8352928" cy="156966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СТРОИТЕЛЬСТВО ЗАВОДА ПО ГЛУБОКОЙ ПЕРЕРАБОТКЕ БОБОВ СОИ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МОЩНОСТЬЮ 100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000 ТОНН В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548680"/>
            <a:ext cx="8568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инвестиций по проекту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Необходимые инвестиции на реализацию одного проекта:</a:t>
            </a:r>
          </a:p>
          <a:p>
            <a:r>
              <a:rPr lang="ru-RU" sz="2000" b="1" dirty="0" smtClean="0"/>
              <a:t> - 4,7 млрд. руб.: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строительство завода 2,8 млрд. руб.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оборотные средства 1,9 млрд. руб. </a:t>
            </a:r>
          </a:p>
          <a:p>
            <a:r>
              <a:rPr lang="ru-RU" sz="2000" dirty="0" smtClean="0"/>
              <a:t>Инвестиции привлекаются в виде займа под процентную ставку 3- 5% годовых. Отсрочка по выплате основного тела долга и процентов 18 месяцев. Срок возврата инвестиций 4,5 года. Общая сумма процентов, выплачиваемых по займу составит 627 млн. руб. </a:t>
            </a:r>
            <a:endParaRPr lang="ru-RU" sz="2000" b="1" dirty="0" smtClean="0"/>
          </a:p>
          <a:p>
            <a:r>
              <a:rPr lang="ru-RU" sz="2000" dirty="0" smtClean="0"/>
              <a:t>  </a:t>
            </a:r>
          </a:p>
          <a:p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789040"/>
          <a:ext cx="8064895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График привлечения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Инвестиции, млрд.. руб.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0,906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4,7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0" name="Picture 4" descr="https://pbs.twimg.com/media/EEuZSRVXsAINzqy.jpg"/>
          <p:cNvPicPr>
            <a:picLocks noChangeAspect="1" noChangeArrowheads="1"/>
          </p:cNvPicPr>
          <p:nvPr/>
        </p:nvPicPr>
        <p:blipFill>
          <a:blip r:embed="rId2" cstate="print"/>
          <a:srcRect t="20102" b="36329"/>
          <a:stretch>
            <a:fillRect/>
          </a:stretch>
        </p:blipFill>
        <p:spPr bwMode="auto">
          <a:xfrm>
            <a:off x="0" y="4797152"/>
            <a:ext cx="914400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692150"/>
            <a:ext cx="8568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ПРОГНОЗИРУЕМЫЕ ПОКАЗАТЕЛИ ПРОЕКТА</a:t>
            </a:r>
            <a:endParaRPr lang="ru-RU" alt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437112"/>
          <a:ext cx="8136903" cy="225171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47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</a:rPr>
                        <a:t>Продукция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Концентрат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Соевое масло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19 800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19 800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19 800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19 800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Изолят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24 750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24 750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24 750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24 750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Комбикорм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48 213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48 213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48 213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/>
                        <a:t>48 213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/>
                        <a:t>ИТОГО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/>
                        <a:t>102563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/>
                        <a:t>102563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/>
                        <a:t>102563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/>
                        <a:t>102563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47664" y="3861048"/>
            <a:ext cx="616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Планируемый объем продаж в тоннах: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072" y="14127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Рентабельность </a:t>
            </a:r>
            <a:r>
              <a:rPr lang="en-US" sz="2400" dirty="0" smtClean="0"/>
              <a:t>EBITDA – 57,63% </a:t>
            </a:r>
          </a:p>
          <a:p>
            <a:r>
              <a:rPr lang="ru-RU" sz="2400" dirty="0" smtClean="0"/>
              <a:t>NPV (стоимость денежных потоков) -3947,0 млн. руб. </a:t>
            </a:r>
          </a:p>
          <a:p>
            <a:r>
              <a:rPr lang="ru-RU" sz="2400" dirty="0" smtClean="0"/>
              <a:t>IRR (внутренняя норма доходности) – 41,5 % </a:t>
            </a:r>
          </a:p>
          <a:p>
            <a:r>
              <a:rPr lang="ru-RU" sz="2400" dirty="0" smtClean="0"/>
              <a:t>PP (срок окупаемости) – 1,4 года </a:t>
            </a:r>
          </a:p>
          <a:p>
            <a:r>
              <a:rPr lang="ru-RU" sz="2400" dirty="0" smtClean="0"/>
              <a:t>DPP (диск. срок) – 2,26 года </a:t>
            </a:r>
          </a:p>
          <a:p>
            <a:r>
              <a:rPr lang="en-US" sz="2400" dirty="0" smtClean="0"/>
              <a:t>PI (</a:t>
            </a:r>
            <a:r>
              <a:rPr lang="ru-RU" sz="2400" dirty="0" smtClean="0"/>
              <a:t>индекс прибыльности) – 2,22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agroinvestor.ru/upload/iblock/314/31477440e4b211e71c7341e104ca1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96340"/>
            <a:ext cx="2736304" cy="2189044"/>
          </a:xfrm>
          <a:prstGeom prst="rect">
            <a:avLst/>
          </a:prstGeom>
          <a:noFill/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9552" y="620688"/>
            <a:ext cx="77771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Социально-экономическая эффективность</a:t>
            </a:r>
          </a:p>
          <a:p>
            <a:pPr algn="ctr" eaLnBrk="1" hangingPunct="1"/>
            <a:endParaRPr lang="ru-RU" alt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467544" y="1772816"/>
          <a:ext cx="8280920" cy="30449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9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окупаемости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316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отчисления в тыс. руб.:</a:t>
                      </a:r>
                    </a:p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федеральный бюджет </a:t>
                      </a:r>
                    </a:p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областной  бюджет</a:t>
                      </a:r>
                    </a:p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Итого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0,310 млн.руб.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1,020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1,330млн.руб.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12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новых рабочих мест:  </a:t>
                      </a:r>
                    </a:p>
                    <a:p>
                      <a:pPr marL="18097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человек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776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заработная плата в руб.:</a:t>
                      </a:r>
                    </a:p>
                    <a:p>
                      <a:pPr marL="179388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 год</a:t>
                      </a:r>
                    </a:p>
                    <a:p>
                      <a:pPr marL="179388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месяц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660 000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55 000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http://vioil.com/wp-content/uploads/2017/01/so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319" y="4680520"/>
            <a:ext cx="3305681" cy="2204864"/>
          </a:xfrm>
          <a:prstGeom prst="rect">
            <a:avLst/>
          </a:prstGeom>
          <a:noFill/>
        </p:spPr>
      </p:pic>
      <p:pic>
        <p:nvPicPr>
          <p:cNvPr id="3078" name="Picture 6" descr="http://vioil.com/wp-content/uploads/2019/05/image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342216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-444" b="19721"/>
          <a:stretch>
            <a:fillRect/>
          </a:stretch>
        </p:blipFill>
        <p:spPr bwMode="auto">
          <a:xfrm>
            <a:off x="1043607" y="2204864"/>
            <a:ext cx="815222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2" name="Group 4"/>
          <p:cNvGraphicFramePr>
            <a:graphicFrameLocks noGrp="1"/>
          </p:cNvGraphicFramePr>
          <p:nvPr>
            <p:ph/>
          </p:nvPr>
        </p:nvGraphicFramePr>
        <p:xfrm>
          <a:off x="323850" y="1196975"/>
          <a:ext cx="8424936" cy="34875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Основные этапы реализации проекта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Оформление земельного участка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Август 2018 г.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ПСД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Сентябрь 2016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Декабрь 2019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госэкспертизы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проекта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Март-апрель 2020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Заключение соглашений с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ресурсоснабжающими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организациями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Апрель 2020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Выполнение СМР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Октябрь 2020-2021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Ввод в эксплуатацию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681037"/>
          </a:xfrm>
        </p:spPr>
        <p:txBody>
          <a:bodyPr/>
          <a:lstStyle/>
          <a:p>
            <a:pPr algn="ctr" eaLnBrk="1" hangingPunct="1"/>
            <a:endParaRPr lang="ru-RU" altLang="ru-RU" dirty="0" smtClean="0"/>
          </a:p>
          <a:p>
            <a:pPr algn="ctr" eaLnBrk="1" hangingPunct="1"/>
            <a:endParaRPr lang="ru-RU" altLang="ru-RU" dirty="0" smtClean="0"/>
          </a:p>
          <a:p>
            <a:pPr algn="ctr"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14365" name="Rectangle 3"/>
          <p:cNvSpPr>
            <a:spLocks noChangeArrowheads="1"/>
          </p:cNvSpPr>
          <p:nvPr/>
        </p:nvSpPr>
        <p:spPr bwMode="auto">
          <a:xfrm>
            <a:off x="611560" y="548680"/>
            <a:ext cx="777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Текущее состояние по проекту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140968"/>
            <a:ext cx="74168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Общество с ограниченной ответственностью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«Агрокомбинат «Ростовский»»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5445125"/>
          <a:ext cx="8642350" cy="10947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Фактический адрес: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346480 Ростовская область, Октябрьский (с) район, п. Каменоломни, ул. Мокроусова,1-А.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Юридический адрес: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346480 Ростовская область, Октябрьский (с) район, п. Каменоломни, ул. Мокроусова,1-А.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052736"/>
            <a:ext cx="4752528" cy="18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42930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Яковлев Владимир Сергеевич </a:t>
            </a:r>
            <a:r>
              <a:rPr lang="ru-RU" dirty="0" smtClean="0"/>
              <a:t>– генеральный директор ООО «Агрокомбинат «Ростовский»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3"/>
          <p:cNvPicPr>
            <a:picLocks noChangeAspect="1"/>
          </p:cNvPicPr>
          <p:nvPr/>
        </p:nvPicPr>
        <p:blipFill>
          <a:blip r:embed="rId2" cstate="print"/>
          <a:srcRect t="36226" b="13756"/>
          <a:stretch>
            <a:fillRect/>
          </a:stretch>
        </p:blipFill>
        <p:spPr bwMode="auto">
          <a:xfrm>
            <a:off x="0" y="3905531"/>
            <a:ext cx="9144000" cy="2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62068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В рамках проекта планируется создание вертикально интегрированного современного высокотехнологичного производственного комплекса, выпускающего высококачественную продукцию с использованием новейших биотехнологий ферментативного гидролиза белка сои для модификации его потребительских свойств. 	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5029280"/>
            <a:ext cx="2843808" cy="15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2305149" cy="153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85184"/>
            <a:ext cx="1656184" cy="15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48478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ПРОДУКЦИЯ ПРОЕКТА: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Соевое рафинированное масло – 19 800 тонн в год;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Соевый (пищевой) шрот – 65 340 тонн в год;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Соевый протеиновый концентрат (пищевой) – 9 800 тонн в год;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Соевый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изолят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(пищевой) – 24 750 тонн в год;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Полноценные комбикорма – 48 213 тонн в год.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6475" y="707157"/>
            <a:ext cx="3057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085184"/>
            <a:ext cx="2376264" cy="152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1837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4968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КАРТА РОСТОВСКОЙ ОБЛАСТИ ПО ПОСЕВУ СОИ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124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5476875"/>
            <a:ext cx="49291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agrovesti.net/images/2018-content/articles/soya1283705912703951209312352.jpg"/>
          <p:cNvPicPr>
            <a:picLocks noChangeAspect="1" noChangeArrowheads="1"/>
          </p:cNvPicPr>
          <p:nvPr/>
        </p:nvPicPr>
        <p:blipFill>
          <a:blip r:embed="rId4" cstate="print"/>
          <a:srcRect l="22567"/>
          <a:stretch>
            <a:fillRect/>
          </a:stretch>
        </p:blipFill>
        <p:spPr bwMode="auto">
          <a:xfrm>
            <a:off x="5292080" y="2204864"/>
            <a:ext cx="3851920" cy="33123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908720"/>
            <a:ext cx="3057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530350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7056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ИНВЕСТИЦИОННАЯ ПЛОЩАДКА </a:t>
            </a:r>
          </a:p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ГРАДОСТРОИТЕЛЬНОМ ПЛАНЕ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92585"/>
            <a:ext cx="85693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5003800" y="3108325"/>
            <a:ext cx="2592388" cy="461963"/>
          </a:xfrm>
          <a:prstGeom prst="wedgeRoundRectCallout">
            <a:avLst>
              <a:gd name="adj1" fmla="val -50259"/>
              <a:gd name="adj2" fmla="val 38279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836712"/>
            <a:ext cx="691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Ситуационный план участка,</a:t>
            </a:r>
          </a:p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котором реализуется 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108360"/>
            <a:ext cx="14717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Обоснование проекта с точки зрения развития отрасли и муниципального образования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824437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    Строительство завода соевых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изолятов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будет иметь многоплановый продолжительный эффект и существенным образом скажется в целом ряде областей:   </a:t>
            </a:r>
          </a:p>
          <a:p>
            <a:pPr algn="just" eaLnBrk="1" hangingPunct="1"/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существенно повысится уровень продовольственной безопасности региона как в плане замещения продуктов с ГМО на аналогичные безопасные продукты, так и в части зависимости от импорта жизненно важных продуктов питания, высокобелковых кормов и т.д.</a:t>
            </a:r>
          </a:p>
          <a:p>
            <a:pPr algn="just" eaLnBrk="1" hangingPunct="1"/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Экономический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: значительное влияние на развитие аграрного и перерабатывающего секторов, увеличение налогооблагаемой базы, создание новой современной индустрии по производству соевых белковых продуктов, </a:t>
            </a:r>
            <a:r>
              <a:rPr lang="ru-RU" altLang="ru-RU" sz="1600" dirty="0" err="1" smtClean="0">
                <a:latin typeface="Arial" pitchFamily="34" charset="0"/>
                <a:cs typeface="Arial" pitchFamily="34" charset="0"/>
              </a:rPr>
              <a:t>экструдированных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комбикормов.</a:t>
            </a:r>
          </a:p>
          <a:p>
            <a:pPr algn="just" eaLnBrk="1" hangingPunct="1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Социальный: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создание более 230 новых рабочих мест, с последующим увеличением до 300  в связи с расширением производства.</a:t>
            </a:r>
          </a:p>
          <a:p>
            <a:pPr algn="just" eaLnBrk="1" hangingPunct="1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Инновационный: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создание уникального горизонтально и вертикально ориентированного </a:t>
            </a:r>
            <a:r>
              <a:rPr lang="ru-RU" altLang="ru-RU" sz="1600" dirty="0" err="1" smtClean="0">
                <a:latin typeface="Arial" pitchFamily="34" charset="0"/>
                <a:cs typeface="Arial" pitchFamily="34" charset="0"/>
              </a:rPr>
              <a:t>Агрохолдинга-интегратора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, выступающего как своеобразный «локомотив» развития сельскохозяйственной и смежных областей, использование как существующих научных разработок, так и новых, связанных с производством высокотехнологичных функциональных белков.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25193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  <a:t>Срок реализации проекта</a:t>
            </a: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  <a:t>18 месяцев </a:t>
            </a:r>
            <a:b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rebuchet MS" pitchFamily="34" charset="0"/>
              </a:rPr>
            </a:br>
            <a:endParaRPr lang="ru-RU" alt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rebuchet MS" pitchFamily="34" charset="0"/>
            </a:endParaRP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852738"/>
            <a:ext cx="711835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613</TotalTime>
  <Words>651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Georgia</vt:lpstr>
      <vt:lpstr>Times New Roman</vt:lpstr>
      <vt:lpstr>Trebuchet MS</vt:lpstr>
      <vt:lpstr>Verdana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Обоснование проекта с точки зрения развития отрасли и муниципального образования</vt:lpstr>
      <vt:lpstr>Срок реализации проекта  18 месяцев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Ростовская область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 ТИПОВОЙ ПРЕЗЕНТАЦИИ ИНВЕСТИЦИОННОГО  ПРОЕКТА</dc:title>
  <dc:creator>125</dc:creator>
  <cp:lastModifiedBy>Олейникова Анна Владимировна</cp:lastModifiedBy>
  <cp:revision>77</cp:revision>
  <dcterms:created xsi:type="dcterms:W3CDTF">2011-04-29T08:33:07Z</dcterms:created>
  <dcterms:modified xsi:type="dcterms:W3CDTF">2020-01-29T11:44:28Z</dcterms:modified>
</cp:coreProperties>
</file>